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408" r:id="rId2"/>
    <p:sldId id="409" r:id="rId3"/>
    <p:sldId id="412" r:id="rId4"/>
    <p:sldId id="414" r:id="rId5"/>
    <p:sldId id="274" r:id="rId6"/>
    <p:sldId id="275" r:id="rId7"/>
    <p:sldId id="276" r:id="rId8"/>
    <p:sldId id="415" r:id="rId9"/>
    <p:sldId id="323" r:id="rId10"/>
    <p:sldId id="273" r:id="rId11"/>
    <p:sldId id="272" r:id="rId12"/>
    <p:sldId id="271" r:id="rId13"/>
    <p:sldId id="279" r:id="rId14"/>
    <p:sldId id="316" r:id="rId15"/>
    <p:sldId id="317" r:id="rId16"/>
    <p:sldId id="318" r:id="rId17"/>
    <p:sldId id="319" r:id="rId18"/>
    <p:sldId id="320" r:id="rId19"/>
    <p:sldId id="278" r:id="rId20"/>
    <p:sldId id="416" r:id="rId21"/>
    <p:sldId id="285" r:id="rId22"/>
    <p:sldId id="397" r:id="rId23"/>
    <p:sldId id="284" r:id="rId24"/>
    <p:sldId id="422" r:id="rId25"/>
    <p:sldId id="423" r:id="rId26"/>
    <p:sldId id="410" r:id="rId27"/>
    <p:sldId id="301" r:id="rId28"/>
    <p:sldId id="421" r:id="rId29"/>
    <p:sldId id="420" r:id="rId30"/>
    <p:sldId id="417" r:id="rId31"/>
    <p:sldId id="418" r:id="rId32"/>
    <p:sldId id="419" r:id="rId33"/>
  </p:sldIdLst>
  <p:sldSz cx="9906000" cy="6858000" type="A4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669900"/>
    <a:srgbClr val="FF3300"/>
    <a:srgbClr val="F7C663"/>
    <a:srgbClr val="F8CB70"/>
    <a:srgbClr val="93BC10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0" autoAdjust="0"/>
  </p:normalViewPr>
  <p:slideViewPr>
    <p:cSldViewPr>
      <p:cViewPr varScale="1">
        <p:scale>
          <a:sx n="51" d="100"/>
          <a:sy n="51" d="100"/>
        </p:scale>
        <p:origin x="44" y="2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3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4" y="1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5489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4" y="9435489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Sand" charset="0"/>
              </a:defRPr>
            </a:lvl1pPr>
          </a:lstStyle>
          <a:p>
            <a:pPr>
              <a:defRPr/>
            </a:pPr>
            <a:fld id="{73C2C08C-FCB6-416C-9061-5FFAD80B9D79}" type="slidenum">
              <a:rPr lang="nn-NO" altLang="nn-NO"/>
              <a:pPr>
                <a:defRPr/>
              </a:pPr>
              <a:t>‹#›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1566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24" y="1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6125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46" y="4717745"/>
            <a:ext cx="4983812" cy="446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n-NO" noProof="0" smtClean="0"/>
              <a:t>Click to edit Master text styles</a:t>
            </a:r>
          </a:p>
          <a:p>
            <a:pPr lvl="1"/>
            <a:r>
              <a:rPr lang="nn-NO" altLang="nn-NO" noProof="0" smtClean="0"/>
              <a:t>Second level</a:t>
            </a:r>
          </a:p>
          <a:p>
            <a:pPr lvl="2"/>
            <a:r>
              <a:rPr lang="nn-NO" altLang="nn-NO" noProof="0" smtClean="0"/>
              <a:t>Third level</a:t>
            </a:r>
          </a:p>
          <a:p>
            <a:pPr lvl="3"/>
            <a:r>
              <a:rPr lang="nn-NO" altLang="nn-NO" noProof="0" smtClean="0"/>
              <a:t>Fourth level</a:t>
            </a:r>
          </a:p>
          <a:p>
            <a:pPr lvl="4"/>
            <a:r>
              <a:rPr lang="nn-NO" altLang="nn-NO" noProof="0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5489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24" y="9435489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fld id="{4F790838-D44D-41B7-813C-63A7261FD93C}" type="slidenum">
              <a:rPr lang="nn-NO" altLang="nn-NO"/>
              <a:pPr>
                <a:defRPr/>
              </a:pPr>
              <a:t>‹#›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7045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09113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0529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4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2119195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8C17E-9FE1-46D6-AFA9-0A09273E7CAE}" type="slidenum">
              <a:rPr lang="nn-NO" altLang="nn-NO" smtClean="0"/>
              <a:pPr/>
              <a:t>18</a:t>
            </a:fld>
            <a:endParaRPr lang="nn-NO" altLang="nn-NO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23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059207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4E441-EE9B-4A88-AE48-393A45051E95}" type="slidenum">
              <a:rPr lang="nn-NO" altLang="nn-NO" smtClean="0"/>
              <a:pPr/>
              <a:t>26</a:t>
            </a:fld>
            <a:endParaRPr lang="nn-NO" altLang="nn-NO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7149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AB925-3A8E-40F5-9321-73A244A3155C}" type="slidenum">
              <a:rPr lang="nn-NO" altLang="nn-NO" smtClean="0"/>
              <a:pPr/>
              <a:t>27</a:t>
            </a:fld>
            <a:endParaRPr lang="nn-NO" altLang="nn-NO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D582E-B49D-4CA0-ABDD-C6A773494319}" type="slidenum">
              <a:rPr lang="nn-NO" altLang="nn-NO" smtClean="0"/>
              <a:pPr/>
              <a:t>32</a:t>
            </a:fld>
            <a:endParaRPr lang="nn-NO" altLang="nn-NO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430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8288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6650" y="2781300"/>
            <a:ext cx="8364538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1400" y="3886200"/>
            <a:ext cx="6934200" cy="177165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93BC1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9938" y="6229350"/>
            <a:ext cx="2092325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11538" y="6229350"/>
            <a:ext cx="3082925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54863" y="6229350"/>
            <a:ext cx="19812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9646-C4C7-4D92-ACD4-0ADF95E0614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8C0A3-339B-4C6C-89A9-B3E68CBD4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288" y="228600"/>
            <a:ext cx="22288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228600"/>
            <a:ext cx="65341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005DD-3ED1-4A0F-A331-4EBC90091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BF16E-672E-4FA0-8C06-AA72F187A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A3B6B-B5C9-42D0-8BCF-ED5E0BE4B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885950"/>
            <a:ext cx="8859838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F4AD-E3D5-4A2D-82F4-00753B670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https://tinyurl.com/jeglurer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9738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885950"/>
            <a:ext cx="8859838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5248" y="6400800"/>
            <a:ext cx="27207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https://tinyurl.com/jeglurer</a:t>
            </a:r>
            <a:endParaRPr lang="en-US" altLang="en-US" dirty="0"/>
          </a:p>
        </p:txBody>
      </p:sp>
      <p:pic>
        <p:nvPicPr>
          <p:cNvPr id="3077" name="Picture 7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5500" y="62484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smtClean="0"/>
              <a:t>Dynamisk formuerett del III:</a:t>
            </a:r>
            <a:br>
              <a:rPr lang="nb-NO" sz="3600" smtClean="0"/>
            </a:br>
            <a:r>
              <a:rPr lang="nb-NO" sz="3600" smtClean="0"/>
              <a:t>Konkursrett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>
                <a:solidFill>
                  <a:srgbClr val="808000"/>
                </a:solidFill>
              </a:rPr>
              <a:t>Professor Erik Røsæg</a:t>
            </a:r>
          </a:p>
          <a:p>
            <a:r>
              <a:rPr lang="nb-NO" smtClean="0">
                <a:solidFill>
                  <a:srgbClr val="808000"/>
                </a:solidFill>
              </a:rPr>
              <a:t>erik@rosaeg.no</a:t>
            </a:r>
          </a:p>
          <a:p>
            <a:r>
              <a:rPr lang="nb-NO" smtClean="0">
                <a:solidFill>
                  <a:srgbClr val="808000"/>
                </a:solidFill>
              </a:rPr>
              <a:t>rosaeg.no </a:t>
            </a:r>
            <a:endParaRPr lang="nb-NO" dirty="0" smtClean="0">
              <a:solidFill>
                <a:srgbClr val="8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231242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Boet</a:t>
            </a:r>
            <a:endParaRPr lang="nb-NO" altLang="nn-NO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n-NO" sz="2800" smtClean="0"/>
              <a:t>Begjæring (kkl § 60)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Omkostninger (kkl §§ 67 og 73)</a:t>
            </a:r>
          </a:p>
          <a:p>
            <a:pPr lvl="1">
              <a:lnSpc>
                <a:spcPct val="90000"/>
              </a:lnSpc>
            </a:pPr>
            <a:r>
              <a:rPr lang="nb-NO" altLang="nn-NO" sz="2400" smtClean="0"/>
              <a:t>Begrenset i forskrift til 50 R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Konkursåpning (kkl §§ 70 fg)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Skiftesamling (kkl §§ 92 fg; 98)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Kreditorutvalg og bostyre (kkl § 83)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Revisor (kkl § 90)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Tingrettens rolle (kkl §§ 99 og 120 fg)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Rådighetsforbud (kkl §§ 75 og 100)</a:t>
            </a:r>
            <a:endParaRPr lang="nb-NO" altLang="nn-NO" sz="2800" dirty="0" smtClean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E91BEB-E5BD-4D29-BEA5-52D6C5D7FAD2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5292" y="640080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Behandlingen</a:t>
            </a:r>
            <a:endParaRPr lang="nb-NO" altLang="nn-NO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mtClean="0"/>
              <a:t>Inndragning av aktiva (kkl § 118)</a:t>
            </a:r>
          </a:p>
          <a:p>
            <a:r>
              <a:rPr lang="nb-NO" altLang="nn-NO" smtClean="0"/>
              <a:t>Fortsatt drift (kkl § 119)</a:t>
            </a:r>
          </a:p>
          <a:p>
            <a:r>
              <a:rPr lang="nb-NO" altLang="nn-NO" smtClean="0"/>
              <a:t>Prøving av fordringene (kkl § 111)</a:t>
            </a:r>
          </a:p>
          <a:p>
            <a:r>
              <a:rPr lang="nb-NO" altLang="nn-NO" smtClean="0"/>
              <a:t>Realisering av aktiva (kkl § 117 og deknl § 8-15)</a:t>
            </a:r>
          </a:p>
          <a:p>
            <a:r>
              <a:rPr lang="nb-NO" altLang="nn-NO" smtClean="0"/>
              <a:t>Abandonering (kkl §§ 117a fg)</a:t>
            </a:r>
          </a:p>
          <a:p>
            <a:r>
              <a:rPr lang="nb-NO" altLang="nn-NO" smtClean="0"/>
              <a:t>Utlodning (kkl kap XV) </a:t>
            </a:r>
            <a:endParaRPr lang="nb-NO" altLang="nn-NO" dirty="0" smtClean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DD220-A8E3-43C5-A9B8-77E0CF3A79D4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5292" y="637951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Avslutningen</a:t>
            </a:r>
            <a:endParaRPr lang="nb-NO" altLang="nn-NO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mtClean="0"/>
              <a:t>Innstilling (kkl § 135)</a:t>
            </a:r>
          </a:p>
          <a:p>
            <a:r>
              <a:rPr lang="nb-NO" altLang="nn-NO" smtClean="0"/>
              <a:t>Avslutning (kkl §§ 13</a:t>
            </a:r>
            <a:r>
              <a:rPr lang="nn-NO" altLang="nn-NO" smtClean="0"/>
              <a:t>7</a:t>
            </a:r>
            <a:r>
              <a:rPr lang="nb-NO" altLang="nn-NO" smtClean="0"/>
              <a:t> og 7</a:t>
            </a:r>
            <a:r>
              <a:rPr lang="nn-NO" altLang="nn-NO" smtClean="0"/>
              <a:t>4</a:t>
            </a:r>
            <a:r>
              <a:rPr lang="nb-NO" altLang="nn-NO" smtClean="0"/>
              <a:t>)</a:t>
            </a:r>
          </a:p>
          <a:p>
            <a:r>
              <a:rPr lang="nb-NO" altLang="nn-NO" smtClean="0"/>
              <a:t>Etterutlodning etc (kkl §§ 129 og 139)</a:t>
            </a:r>
          </a:p>
          <a:p>
            <a:r>
              <a:rPr lang="nb-NO" altLang="nn-NO" smtClean="0"/>
              <a:t>Sletting av selskap (kkl § 138)</a:t>
            </a:r>
          </a:p>
          <a:p>
            <a:r>
              <a:rPr lang="nb-NO" altLang="nn-NO" smtClean="0"/>
              <a:t>Vedvarende heftelse (deknl § 6-</a:t>
            </a:r>
            <a:r>
              <a:rPr lang="nn-NO" altLang="nn-NO" smtClean="0"/>
              <a:t>6</a:t>
            </a:r>
            <a:r>
              <a:rPr lang="nb-NO" altLang="nn-NO" smtClean="0"/>
              <a:t>)</a:t>
            </a:r>
            <a:endParaRPr lang="nb-NO" altLang="nn-NO" dirty="0" smtClean="0"/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D7DC4C-A183-4D4F-8021-C4E589731E42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5292" y="6406313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Insolvenskravet (kkl. §§ 60-61)</a:t>
            </a:r>
            <a:endParaRPr lang="nb-NO" altLang="nn-NO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885950"/>
            <a:ext cx="8345488" cy="4210050"/>
          </a:xfrm>
        </p:spPr>
        <p:txBody>
          <a:bodyPr/>
          <a:lstStyle/>
          <a:p>
            <a:r>
              <a:rPr lang="nb-NO" altLang="nn-NO" sz="2800" smtClean="0"/>
              <a:t>Insovenskravet skal sikre at konkurs bare blir åpnet når det er formålstjenelig</a:t>
            </a:r>
          </a:p>
          <a:p>
            <a:r>
              <a:rPr lang="nb-NO" altLang="nn-NO" sz="2800" smtClean="0"/>
              <a:t>Hovedregel: Vedvarende illikviditet</a:t>
            </a:r>
          </a:p>
          <a:p>
            <a:r>
              <a:rPr lang="nb-NO" altLang="nn-NO" sz="2800" smtClean="0"/>
              <a:t>Unntak: Suffisiens</a:t>
            </a:r>
          </a:p>
          <a:p>
            <a:r>
              <a:rPr lang="nb-NO" altLang="nn-NO" sz="2800" smtClean="0"/>
              <a:t>[Lynkurs i lesning av regnskaper]</a:t>
            </a:r>
            <a:endParaRPr lang="nb-NO" altLang="nn-NO" sz="2800" dirty="0" smtClean="0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201BFF-0F17-4482-9917-8BBD658B60D4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37951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Balanse = positiv egenkapital</a:t>
            </a:r>
            <a:endParaRPr lang="nb-NO" dirty="0" smtClean="0"/>
          </a:p>
        </p:txBody>
      </p:sp>
      <p:graphicFrame>
        <p:nvGraphicFramePr>
          <p:cNvPr id="143587" name="Group 227"/>
          <p:cNvGraphicFramePr>
            <a:graphicFrameLocks noGrp="1"/>
          </p:cNvGraphicFramePr>
          <p:nvPr>
            <p:ph type="tbl" idx="1"/>
          </p:nvPr>
        </p:nvGraphicFramePr>
        <p:xfrm>
          <a:off x="488950" y="2276475"/>
          <a:ext cx="4241800" cy="3054351"/>
        </p:xfrm>
        <a:graphic>
          <a:graphicData uri="http://schemas.openxmlformats.org/drawingml/2006/table">
            <a:tbl>
              <a:tblPr/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362 728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61 832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07C402-A331-44C0-BAF8-F2149754E20A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  <p:grpSp>
        <p:nvGrpSpPr>
          <p:cNvPr id="2" name="Group 226"/>
          <p:cNvGrpSpPr>
            <a:grpSpLocks/>
          </p:cNvGrpSpPr>
          <p:nvPr/>
        </p:nvGrpSpPr>
        <p:grpSpPr bwMode="auto">
          <a:xfrm>
            <a:off x="3657600" y="1989138"/>
            <a:ext cx="3095625" cy="3744912"/>
            <a:chOff x="2304" y="1253"/>
            <a:chExt cx="1950" cy="2359"/>
          </a:xfrm>
        </p:grpSpPr>
        <p:sp>
          <p:nvSpPr>
            <p:cNvPr id="19487" name="Rectangle 6"/>
            <p:cNvSpPr>
              <a:spLocks noChangeArrowheads="1"/>
            </p:cNvSpPr>
            <p:nvPr/>
          </p:nvSpPr>
          <p:spPr bwMode="auto">
            <a:xfrm>
              <a:off x="3574" y="1253"/>
              <a:ext cx="680" cy="2359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8" name="Rectangle 225"/>
            <p:cNvSpPr>
              <a:spLocks noChangeArrowheads="1"/>
            </p:cNvSpPr>
            <p:nvPr/>
          </p:nvSpPr>
          <p:spPr bwMode="auto">
            <a:xfrm>
              <a:off x="2304" y="2115"/>
              <a:ext cx="681" cy="227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3" name="Group 224"/>
          <p:cNvGrpSpPr>
            <a:grpSpLocks/>
          </p:cNvGrpSpPr>
          <p:nvPr/>
        </p:nvGrpSpPr>
        <p:grpSpPr bwMode="auto">
          <a:xfrm>
            <a:off x="3657600" y="4437063"/>
            <a:ext cx="4679950" cy="1223962"/>
            <a:chOff x="2304" y="2795"/>
            <a:chExt cx="2948" cy="771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4572" y="3067"/>
              <a:ext cx="68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6" name="Rectangle 222"/>
            <p:cNvSpPr>
              <a:spLocks noChangeArrowheads="1"/>
            </p:cNvSpPr>
            <p:nvPr/>
          </p:nvSpPr>
          <p:spPr bwMode="auto">
            <a:xfrm>
              <a:off x="2304" y="2795"/>
              <a:ext cx="681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4" name="Group 228"/>
          <p:cNvGrpSpPr>
            <a:grpSpLocks/>
          </p:cNvGrpSpPr>
          <p:nvPr/>
        </p:nvGrpSpPr>
        <p:grpSpPr bwMode="auto">
          <a:xfrm>
            <a:off x="3657600" y="1989138"/>
            <a:ext cx="4679950" cy="2879725"/>
            <a:chOff x="2304" y="1253"/>
            <a:chExt cx="2948" cy="1814"/>
          </a:xfrm>
        </p:grpSpPr>
        <p:sp>
          <p:nvSpPr>
            <p:cNvPr id="19483" name="Rectangle 7"/>
            <p:cNvSpPr>
              <a:spLocks noChangeArrowheads="1"/>
            </p:cNvSpPr>
            <p:nvPr/>
          </p:nvSpPr>
          <p:spPr bwMode="auto">
            <a:xfrm>
              <a:off x="4572" y="1253"/>
              <a:ext cx="680" cy="18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4" name="Rectangle 216"/>
            <p:cNvSpPr>
              <a:spLocks noChangeArrowheads="1"/>
            </p:cNvSpPr>
            <p:nvPr/>
          </p:nvSpPr>
          <p:spPr bwMode="auto">
            <a:xfrm>
              <a:off x="2304" y="2523"/>
              <a:ext cx="681" cy="2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-1144" y="638299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smtClean="0"/>
              <a:t>Underbalanse = negativ egenkapital</a:t>
            </a:r>
            <a:endParaRPr lang="nb-NO" sz="3600" dirty="0" smtClean="0"/>
          </a:p>
        </p:txBody>
      </p:sp>
      <p:graphicFrame>
        <p:nvGraphicFramePr>
          <p:cNvPr id="145469" name="Group 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6825907"/>
              </p:ext>
            </p:extLst>
          </p:nvPr>
        </p:nvGraphicFramePr>
        <p:xfrm>
          <a:off x="495300" y="2205038"/>
          <a:ext cx="4386263" cy="3455989"/>
        </p:xfrm>
        <a:graphic>
          <a:graphicData uri="http://schemas.openxmlformats.org/drawingml/2006/table">
            <a:tbl>
              <a:tblPr/>
              <a:tblGrid>
                <a:gridCol w="327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-97 272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521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4285DF-FE5C-42A0-9D8B-2AAD64711B5E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3800475" y="2060575"/>
            <a:ext cx="4176713" cy="3744913"/>
            <a:chOff x="2394" y="1298"/>
            <a:chExt cx="2631" cy="2359"/>
          </a:xfrm>
        </p:grpSpPr>
        <p:sp>
          <p:nvSpPr>
            <p:cNvPr id="20511" name="Rectangle 4"/>
            <p:cNvSpPr>
              <a:spLocks noChangeArrowheads="1"/>
            </p:cNvSpPr>
            <p:nvPr/>
          </p:nvSpPr>
          <p:spPr bwMode="auto">
            <a:xfrm>
              <a:off x="4345" y="1298"/>
              <a:ext cx="680" cy="23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2" name="Rectangle 89"/>
            <p:cNvSpPr>
              <a:spLocks noChangeArrowheads="1"/>
            </p:cNvSpPr>
            <p:nvPr/>
          </p:nvSpPr>
          <p:spPr bwMode="auto">
            <a:xfrm>
              <a:off x="2394" y="2931"/>
              <a:ext cx="681" cy="18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3729038" y="3357563"/>
            <a:ext cx="2808287" cy="2376487"/>
            <a:chOff x="2349" y="2115"/>
            <a:chExt cx="1769" cy="1497"/>
          </a:xfrm>
        </p:grpSpPr>
        <p:sp>
          <p:nvSpPr>
            <p:cNvPr id="20509" name="Rectangle 3"/>
            <p:cNvSpPr>
              <a:spLocks noChangeArrowheads="1"/>
            </p:cNvSpPr>
            <p:nvPr/>
          </p:nvSpPr>
          <p:spPr bwMode="auto">
            <a:xfrm>
              <a:off x="3438" y="2115"/>
              <a:ext cx="680" cy="149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0" name="Rectangle 90"/>
            <p:cNvSpPr>
              <a:spLocks noChangeArrowheads="1"/>
            </p:cNvSpPr>
            <p:nvPr/>
          </p:nvSpPr>
          <p:spPr bwMode="auto">
            <a:xfrm>
              <a:off x="2349" y="2205"/>
              <a:ext cx="681" cy="181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800475" y="2060575"/>
            <a:ext cx="2736850" cy="2447925"/>
            <a:chOff x="2394" y="1298"/>
            <a:chExt cx="1724" cy="1542"/>
          </a:xfrm>
        </p:grpSpPr>
        <p:sp>
          <p:nvSpPr>
            <p:cNvPr id="20507" name="Rectangle 5"/>
            <p:cNvSpPr>
              <a:spLocks noChangeArrowheads="1"/>
            </p:cNvSpPr>
            <p:nvPr/>
          </p:nvSpPr>
          <p:spPr bwMode="auto">
            <a:xfrm>
              <a:off x="3438" y="1298"/>
              <a:ext cx="680" cy="8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08" name="Rectangle 57"/>
            <p:cNvSpPr>
              <a:spLocks noChangeArrowheads="1"/>
            </p:cNvSpPr>
            <p:nvPr/>
          </p:nvSpPr>
          <p:spPr bwMode="auto">
            <a:xfrm>
              <a:off x="2394" y="2659"/>
              <a:ext cx="681" cy="18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0" y="635043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smtClean="0"/>
              <a:t>Likviditet</a:t>
            </a:r>
            <a:br>
              <a:rPr lang="nb-NO" sz="3600" smtClean="0"/>
            </a:br>
            <a:r>
              <a:rPr lang="nb-NO" sz="3600" smtClean="0"/>
              <a:t>- å kunne betale ved forfall</a:t>
            </a:r>
            <a:endParaRPr lang="nb-NO" sz="3600" dirty="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841500"/>
          <a:ext cx="4924425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Diagram" r:id="rId3" imgW="7400815" imgH="6667643" progId="MSGraph.Chart.8">
                  <p:embed followColorScheme="full"/>
                </p:oleObj>
              </mc:Choice>
              <mc:Fallback>
                <p:oleObj name="Diagram" r:id="rId3" imgW="7400815" imgH="6667643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1500"/>
                        <a:ext cx="4924425" cy="44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944938" y="2708275"/>
          <a:ext cx="3100387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" name="Diagram" r:id="rId5" imgW="5210229" imgH="4419750" progId="MSGraph.Chart.8">
                  <p:embed followColorScheme="full"/>
                </p:oleObj>
              </mc:Choice>
              <mc:Fallback>
                <p:oleObj name="Diagram" r:id="rId5" imgW="5210229" imgH="441975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708275"/>
                        <a:ext cx="3100387" cy="263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185248" y="6400800"/>
            <a:ext cx="2720752" cy="457200"/>
          </a:xfrm>
          <a:noFill/>
        </p:spPr>
        <p:txBody>
          <a:bodyPr/>
          <a:lstStyle/>
          <a:p>
            <a:fld id="{BF508C95-8696-4EF7-AC9E-612B13C9D86B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545388" y="2349500"/>
            <a:ext cx="3114675" cy="2736850"/>
            <a:chOff x="4753" y="1207"/>
            <a:chExt cx="1962" cy="1724"/>
          </a:xfrm>
        </p:grpSpPr>
        <p:graphicFrame>
          <p:nvGraphicFramePr>
            <p:cNvPr id="2052" name="Object 8"/>
            <p:cNvGraphicFramePr>
              <a:graphicFrameLocks noChangeAspect="1"/>
            </p:cNvGraphicFramePr>
            <p:nvPr/>
          </p:nvGraphicFramePr>
          <p:xfrm>
            <a:off x="4753" y="1616"/>
            <a:ext cx="1962" cy="1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" name="Diagram" r:id="rId7" imgW="5210229" imgH="4419750" progId="MSGraph.Chart.8">
                    <p:embed followColorScheme="full"/>
                  </p:oleObj>
                </mc:Choice>
                <mc:Fallback>
                  <p:oleObj name="Diagram" r:id="rId7" imgW="5210229" imgH="4419750" progId="MSGraph.Chart.8">
                    <p:embed followColorScheme="full"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3" y="1616"/>
                          <a:ext cx="1962" cy="1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934" y="1207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 dirty="0"/>
                <a:t>Pr. år</a:t>
              </a:r>
            </a:p>
          </p:txBody>
        </p:sp>
      </p:grp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497013" y="170021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/>
              <a:t>Pr. mnd.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5292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64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z="4400" smtClean="0"/>
              <a:t/>
            </a:r>
            <a:br>
              <a:rPr lang="nb-NO" altLang="nn-NO" sz="4400" smtClean="0"/>
            </a:br>
            <a:r>
              <a:rPr lang="nb-NO" altLang="nn-NO" sz="4400" smtClean="0"/>
              <a:t>Plussiden</a:t>
            </a:r>
            <a:endParaRPr lang="nb-NO" altLang="nn-NO" sz="4400" dirty="0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n-NO" sz="3200" smtClean="0"/>
              <a:t>Beslagsfrie eiendeler</a:t>
            </a:r>
          </a:p>
          <a:p>
            <a:pPr lvl="1"/>
            <a:r>
              <a:rPr lang="nb-NO" altLang="nn-NO" sz="3200" smtClean="0"/>
              <a:t>Ikke realiserbare eiendeler</a:t>
            </a:r>
          </a:p>
          <a:p>
            <a:pPr lvl="1"/>
            <a:r>
              <a:rPr lang="nb-NO" altLang="nn-NO" sz="3200" smtClean="0"/>
              <a:t>Særlig illikvide eiendeler (kkl § 61, jfr. kkl §§ 72 og 153)</a:t>
            </a:r>
          </a:p>
          <a:p>
            <a:pPr lvl="1"/>
            <a:r>
              <a:rPr lang="nb-NO" altLang="nn-NO" sz="3200" smtClean="0"/>
              <a:t>Betingede rettigheter</a:t>
            </a:r>
          </a:p>
          <a:p>
            <a:pPr lvl="1"/>
            <a:r>
              <a:rPr lang="nb-NO" altLang="nn-NO" sz="3200" smtClean="0"/>
              <a:t>Fluktuerende verdier</a:t>
            </a:r>
          </a:p>
          <a:p>
            <a:pPr lvl="1"/>
            <a:r>
              <a:rPr lang="nb-NO" altLang="nn-NO" sz="3200" smtClean="0"/>
              <a:t>Verdsetting basert på fortsatt drift?</a:t>
            </a:r>
            <a:endParaRPr lang="nb-NO" altLang="nn-NO" sz="3200" dirty="0" smtClean="0"/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1E9BBA-F5B9-4FD2-8D81-93900BADE8FA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87560" y="640080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nn-NO" sz="4400" smtClean="0"/>
              <a:t>M</a:t>
            </a:r>
            <a:r>
              <a:rPr lang="nb-NO" altLang="nn-NO" sz="4400" smtClean="0"/>
              <a:t>inussiden</a:t>
            </a:r>
            <a:endParaRPr lang="nb-NO" altLang="nn-NO" sz="4400" dirty="0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n-NO" smtClean="0"/>
              <a:t>Fordringer som ikke kan gjøres gjeldende i konkurs (deknl § 7-13)</a:t>
            </a:r>
          </a:p>
          <a:p>
            <a:pPr lvl="1"/>
            <a:r>
              <a:rPr lang="nb-NO" altLang="nn-NO" smtClean="0"/>
              <a:t>Fordringer basert på omstøtelige transaksjoner (deknl § 5-1)</a:t>
            </a:r>
          </a:p>
          <a:p>
            <a:pPr lvl="1"/>
            <a:r>
              <a:rPr lang="nb-NO" altLang="nn-NO" smtClean="0"/>
              <a:t>Uforfalte fordringer</a:t>
            </a:r>
          </a:p>
          <a:p>
            <a:pPr lvl="1"/>
            <a:r>
              <a:rPr lang="nb-NO" altLang="nn-NO" smtClean="0"/>
              <a:t>Tvilsomme fordringer</a:t>
            </a:r>
          </a:p>
          <a:p>
            <a:pPr lvl="1"/>
            <a:r>
              <a:rPr lang="nb-NO" altLang="nn-NO" smtClean="0"/>
              <a:t>Betingede fordringer</a:t>
            </a:r>
          </a:p>
          <a:p>
            <a:pPr lvl="1"/>
            <a:r>
              <a:rPr lang="nb-NO" altLang="nn-NO" smtClean="0"/>
              <a:t>Betydning av muligheten for en løsning med kreditorene</a:t>
            </a:r>
          </a:p>
          <a:p>
            <a:pPr lvl="1"/>
            <a:endParaRPr lang="nb-NO" altLang="nn-NO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94F27C-C8D3-4C40-8142-5F9322D180B1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9096" y="637679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[Presumsjonsregler]</a:t>
            </a:r>
            <a:endParaRPr lang="nb-NO" altLang="nn-NO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mtClean="0"/>
              <a:t>Skyldnerens erkjennelse (kkl § 62)</a:t>
            </a:r>
          </a:p>
          <a:p>
            <a:r>
              <a:rPr lang="nb-NO" altLang="nn-NO" smtClean="0"/>
              <a:t>Betalingsstansning (kkl § 62)</a:t>
            </a:r>
          </a:p>
          <a:p>
            <a:r>
              <a:rPr lang="nb-NO" altLang="nn-NO" smtClean="0"/>
              <a:t>Intet til utlegg (kkl § 62)</a:t>
            </a:r>
          </a:p>
          <a:p>
            <a:r>
              <a:rPr lang="nb-NO" altLang="nn-NO" smtClean="0"/>
              <a:t>Konkursvarsel mot skyldneren (kkl § 63)</a:t>
            </a:r>
            <a:endParaRPr lang="nb-NO" altLang="nn-NO" dirty="0" smtClean="0"/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F0843D-3B71-4E00-8520-CF6576EC4E18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37951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smtClean="0"/>
              <a:t>Pensum og læringskrav</a:t>
            </a:r>
            <a:endParaRPr lang="nb-NO" cap="non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Hva en konkurs innebærer</a:t>
            </a:r>
          </a:p>
          <a:p>
            <a:pPr lvl="0"/>
            <a:r>
              <a:rPr lang="nb-NO" smtClean="0"/>
              <a:t>Hva som skal til for at konkurs åpnes, insolvensbegrepet</a:t>
            </a:r>
          </a:p>
          <a:p>
            <a:pPr lvl="0"/>
            <a:r>
              <a:rPr lang="nb-NO" smtClean="0"/>
              <a:t>De sentrale reglene om debitors kontrakter. Boets inntreden i kontraktene.</a:t>
            </a:r>
          </a:p>
          <a:p>
            <a:pPr lvl="0"/>
            <a:r>
              <a:rPr lang="nb-NO" smtClean="0"/>
              <a:t>Grunnleggende regler om omstøtelse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85853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altLang="nn-NO" cap="none" smtClean="0"/>
              <a:t>Hva skal dras inn i gjeldsforfølgningen?</a:t>
            </a:r>
            <a:br>
              <a:rPr lang="nb-NO" altLang="nn-NO" cap="none" smtClean="0"/>
            </a:br>
            <a:r>
              <a:rPr lang="nb-NO" altLang="nn-NO" cap="none" smtClean="0">
                <a:solidFill>
                  <a:srgbClr val="808000"/>
                </a:solidFill>
              </a:rPr>
              <a:t>-Det debitor eier. Kontrakter</a:t>
            </a:r>
            <a:endParaRPr lang="nb-NO" cap="none" dirty="0">
              <a:solidFill>
                <a:srgbClr val="808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85248" y="6400800"/>
            <a:ext cx="2720752" cy="457200"/>
          </a:xfrm>
        </p:spPr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3286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21614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Hovedregelen (deknl § 2-2)</a:t>
            </a:r>
            <a:endParaRPr lang="nb-NO" altLang="nn-NO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mtClean="0"/>
              <a:t>tilhører skyldneren</a:t>
            </a:r>
          </a:p>
          <a:p>
            <a:r>
              <a:rPr lang="nb-NO" altLang="nn-NO" smtClean="0"/>
              <a:t>på beslagstiden</a:t>
            </a:r>
          </a:p>
          <a:p>
            <a:r>
              <a:rPr lang="nb-NO" altLang="nn-NO" smtClean="0"/>
              <a:t>som kan … omgjøres i penger</a:t>
            </a:r>
          </a:p>
          <a:p>
            <a:r>
              <a:rPr lang="nb-NO" altLang="nn-NO" smtClean="0"/>
              <a:t>De ”reelle” eierforholdene er avgjørende (Rt 1935 981 (Bygland-dommen))</a:t>
            </a:r>
            <a:endParaRPr lang="nb-NO" altLang="nn-NO" dirty="0" smtClean="0"/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D3ED18-5CEA-4BFF-AD6C-756D618E826D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36427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Realitet og formalitet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smtClean="0"/>
              <a:t>Vår higen etter det reelle forhold</a:t>
            </a:r>
          </a:p>
          <a:p>
            <a:r>
              <a:rPr lang="nb-NO" sz="3600" smtClean="0"/>
              <a:t>Hva kjennetegner den underliggende realiteten?</a:t>
            </a:r>
          </a:p>
          <a:p>
            <a:r>
              <a:rPr lang="nb-NO" sz="3600" smtClean="0"/>
              <a:t>Hva gir den klareste argumentasjonen?</a:t>
            </a:r>
            <a:endParaRPr lang="nb-NO" sz="360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9718" y="6418839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40816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Noen vanlige innvendinger mot beslag</a:t>
            </a:r>
            <a:endParaRPr lang="nb-NO" altLang="nn-NO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altLang="nn-NO" smtClean="0"/>
              <a:t>Debitor har blitt tilført et formuesgode</a:t>
            </a:r>
            <a:br>
              <a:rPr lang="nb-NO" altLang="nn-NO" smtClean="0"/>
            </a:br>
            <a:r>
              <a:rPr lang="nb-NO" altLang="nn-NO" smtClean="0"/>
              <a:t>Rt 2000 1360 Lena maskin</a:t>
            </a:r>
          </a:p>
          <a:p>
            <a:r>
              <a:rPr lang="nb-NO" altLang="nn-NO" smtClean="0"/>
              <a:t>Kreditor har ikke villet gi kreditt</a:t>
            </a:r>
          </a:p>
          <a:p>
            <a:r>
              <a:rPr lang="nb-NO" altLang="nn-NO" smtClean="0"/>
              <a:t>Debitors eiendomsrett er ugyldig</a:t>
            </a:r>
          </a:p>
          <a:p>
            <a:r>
              <a:rPr lang="nb-NO" altLang="nn-NO" smtClean="0"/>
              <a:t>Debitors eiendomsrett er betinget av motytelse</a:t>
            </a:r>
            <a:endParaRPr lang="nb-NO" altLang="nn-NO" dirty="0" smtClean="0"/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A749A8-891D-4525-A5CF-BD60C3868498}" type="slidenum">
              <a:rPr lang="en-US" altLang="en-US" smtClean="0"/>
              <a:pPr/>
              <a:t>23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5292" y="640080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Kontrakter i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Kontrakter er et formuesgode som kan beslaglegges</a:t>
            </a:r>
          </a:p>
          <a:p>
            <a:pPr lvl="1"/>
            <a:r>
              <a:rPr lang="nb-NO" smtClean="0"/>
              <a:t>Nettobeslag (beholder kontraktsgjenstanden mot å betale dividende av kontraktssummen)</a:t>
            </a:r>
          </a:p>
          <a:p>
            <a:pPr lvl="1"/>
            <a:r>
              <a:rPr lang="nb-NO" smtClean="0"/>
              <a:t>Bruttobeslag (boet «trer inn»)</a:t>
            </a:r>
          </a:p>
          <a:p>
            <a:r>
              <a:rPr lang="nb-NO" smtClean="0"/>
              <a:t>Forholdet til heving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18839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16758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Nettobeslag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Overlevering før boåpning er avgjørende for om boet kan ta nettobeslag</a:t>
            </a:r>
          </a:p>
          <a:p>
            <a:pPr lvl="1"/>
            <a:r>
              <a:rPr lang="nb-NO" smtClean="0"/>
              <a:t>Stansingsrett</a:t>
            </a:r>
          </a:p>
          <a:p>
            <a:pPr lvl="1"/>
            <a:r>
              <a:rPr lang="nb-NO" smtClean="0"/>
              <a:t>Overlevering etter boåpning</a:t>
            </a:r>
          </a:p>
          <a:p>
            <a:pPr lvl="1"/>
            <a:r>
              <a:rPr lang="nb-NO" smtClean="0"/>
              <a:t>Eiendomsrettens overgang</a:t>
            </a:r>
          </a:p>
          <a:p>
            <a:pPr lvl="1"/>
            <a:r>
              <a:rPr lang="nb-NO" smtClean="0"/>
              <a:t>Hevingsrett</a:t>
            </a:r>
          </a:p>
          <a:p>
            <a:pPr lvl="1"/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15776"/>
            <a:ext cx="984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18326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964FF9-FC4A-44EC-B7CA-A849CEB8BEE2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Stansningsrett (deknl § 7-2)</a:t>
            </a:r>
            <a:endParaRPr lang="nb-NO" altLang="nn-NO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n-NO" sz="2000" smtClean="0"/>
              <a:t>Sammenhengen med konraktsrettslig tilbakeholdsrett (kjl §§ 10 og 61, avhendingsl § 5-5)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Sammenhengen med beslagsretten (deknl § 2-2)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Virkning som separatistrett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Kan gjøre gjeldende uten spesiell rettsvernakt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Må gjennomføres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Stansning er ikke nødvendig om overleveringen skjer til boet (deknl § 7-9)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Alternativer til stansning</a:t>
            </a:r>
          </a:p>
          <a:p>
            <a:pPr lvl="1">
              <a:lnSpc>
                <a:spcPct val="80000"/>
              </a:lnSpc>
            </a:pPr>
            <a:r>
              <a:rPr lang="nb-NO" altLang="nn-NO" sz="1800" smtClean="0"/>
              <a:t>Levering med hevingsforbehold (kjl § 54(4), avhendingsl § 5-3(4)</a:t>
            </a:r>
          </a:p>
          <a:p>
            <a:pPr lvl="1">
              <a:lnSpc>
                <a:spcPct val="80000"/>
              </a:lnSpc>
            </a:pPr>
            <a:r>
              <a:rPr lang="nb-NO" altLang="nn-NO" sz="1800" smtClean="0"/>
              <a:t>Levering mot salgspant (pantel §§ 3-17 og 3-22, tingl § 21(3))</a:t>
            </a:r>
          </a:p>
          <a:p>
            <a:pPr>
              <a:lnSpc>
                <a:spcPct val="80000"/>
              </a:lnSpc>
            </a:pPr>
            <a:r>
              <a:rPr lang="nb-NO" altLang="nn-NO" sz="2000" smtClean="0"/>
              <a:t>Begrunnelse for stansningsretten</a:t>
            </a:r>
            <a:endParaRPr lang="nb-NO" altLang="nn-NO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15776"/>
            <a:ext cx="984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37969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Bruttobeslag</a:t>
            </a:r>
            <a:endParaRPr lang="nb-NO" altLang="nn-NO" dirty="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n-NO" sz="2800" smtClean="0"/>
              <a:t>Inntreden (deknl §§ 7-3 fg)</a:t>
            </a:r>
          </a:p>
          <a:p>
            <a:pPr lvl="1">
              <a:lnSpc>
                <a:spcPct val="90000"/>
              </a:lnSpc>
            </a:pPr>
            <a:r>
              <a:rPr lang="nb-NO" altLang="nn-NO" sz="2400" smtClean="0"/>
              <a:t>Rett til inntreden (deknl § 7-3)</a:t>
            </a:r>
          </a:p>
          <a:p>
            <a:pPr lvl="1">
              <a:lnSpc>
                <a:spcPct val="90000"/>
              </a:lnSpc>
            </a:pPr>
            <a:r>
              <a:rPr lang="nb-NO" altLang="nn-NO" sz="2400" smtClean="0"/>
              <a:t>Avtalens vilkår (deknl § 7-4(1))</a:t>
            </a:r>
          </a:p>
          <a:p>
            <a:pPr lvl="1">
              <a:lnSpc>
                <a:spcPct val="90000"/>
              </a:lnSpc>
            </a:pPr>
            <a:r>
              <a:rPr lang="nb-NO" altLang="nn-NO" sz="2400" smtClean="0"/>
              <a:t>Oppdeling av kontrakten (deknl § 7-4(2))</a:t>
            </a:r>
          </a:p>
          <a:p>
            <a:pPr lvl="1">
              <a:lnSpc>
                <a:spcPct val="90000"/>
              </a:lnSpc>
            </a:pPr>
            <a:r>
              <a:rPr lang="nb-NO" altLang="nn-NO" sz="2400" smtClean="0"/>
              <a:t>Sikkerhet (deknl §  7-5)</a:t>
            </a:r>
          </a:p>
          <a:p>
            <a:pPr lvl="1">
              <a:lnSpc>
                <a:spcPct val="90000"/>
              </a:lnSpc>
            </a:pPr>
            <a:r>
              <a:rPr lang="nb-NO" altLang="nn-NO" sz="2400" smtClean="0"/>
              <a:t>Oppsigelsesadgang (deknl § 7-6)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Hevingsrett (deknl §§ 7-3 og 7-7)</a:t>
            </a:r>
          </a:p>
          <a:p>
            <a:pPr>
              <a:lnSpc>
                <a:spcPct val="90000"/>
              </a:lnSpc>
            </a:pPr>
            <a:r>
              <a:rPr lang="nb-NO" altLang="nn-NO" sz="2800" smtClean="0"/>
              <a:t>[Beslag av andre kontraktstyper </a:t>
            </a:r>
            <a:br>
              <a:rPr lang="nb-NO" altLang="nn-NO" sz="2800" smtClean="0"/>
            </a:br>
            <a:r>
              <a:rPr lang="nb-NO" altLang="nn-NO" sz="2800" smtClean="0"/>
              <a:t>(deknl §§ 7-10 fg)] </a:t>
            </a:r>
            <a:endParaRPr lang="nb-NO" altLang="nn-NO" sz="2800" dirty="0" smtClean="0"/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984EEBD-3E88-4A13-9347-0469A4877200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15776"/>
            <a:ext cx="984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altLang="nn-NO" cap="none" smtClean="0"/>
              <a:t>Hva skal dras inn i gjeldsforfølgningen?</a:t>
            </a:r>
            <a:br>
              <a:rPr lang="nb-NO" altLang="nn-NO" cap="none" smtClean="0"/>
            </a:br>
            <a:r>
              <a:rPr lang="nb-NO" altLang="nn-NO" cap="none" smtClean="0">
                <a:solidFill>
                  <a:srgbClr val="808000"/>
                </a:solidFill>
              </a:rPr>
              <a:t>-Det som omstøtes</a:t>
            </a:r>
            <a:endParaRPr lang="nb-NO" cap="none" dirty="0">
              <a:solidFill>
                <a:srgbClr val="808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85248" y="6400800"/>
            <a:ext cx="2720752" cy="457200"/>
          </a:xfrm>
        </p:spPr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15776"/>
            <a:ext cx="984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23983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Generelt om omstøtelse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Rettsvern og omstøtelse</a:t>
            </a:r>
          </a:p>
          <a:p>
            <a:r>
              <a:rPr lang="nb-NO" smtClean="0"/>
              <a:t>Objektiv regler</a:t>
            </a:r>
          </a:p>
          <a:p>
            <a:r>
              <a:rPr lang="nb-NO" smtClean="0"/>
              <a:t>Subjektive regler</a:t>
            </a:r>
          </a:p>
          <a:p>
            <a:r>
              <a:rPr lang="nb-NO" smtClean="0"/>
              <a:t>[Virkningen av omstøtelse]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6456" y="6400800"/>
            <a:ext cx="984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13663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Hvorfor er konkurs viktig for alle jurister?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Pengeproblemer er vanlig</a:t>
            </a:r>
          </a:p>
          <a:p>
            <a:r>
              <a:rPr lang="nb-NO" smtClean="0"/>
              <a:t>Hva skjer om klienten går konkurs?</a:t>
            </a:r>
          </a:p>
          <a:p>
            <a:r>
              <a:rPr lang="nb-NO" smtClean="0"/>
              <a:t>Hva skjer om klientens partner eller medkontrahent går konkurs?</a:t>
            </a:r>
          </a:p>
          <a:p>
            <a:r>
              <a:rPr lang="nb-NO" smtClean="0"/>
              <a:t>Mulig å sikre seg</a:t>
            </a: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301" y="637951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23210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Fristdagen (deknl § 1-2)</a:t>
            </a:r>
            <a:endParaRPr lang="nb-NO" altLang="nn-NO" dirty="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mtClean="0"/>
              <a:t>Hovedregel: Begjæringsdagen</a:t>
            </a:r>
          </a:p>
          <a:p>
            <a:r>
              <a:rPr lang="nb-NO" altLang="nn-NO" smtClean="0"/>
              <a:t>Fortsettelsessynspunktet</a:t>
            </a:r>
            <a:endParaRPr lang="nb-NO" altLang="nn-NO" dirty="0" smtClean="0"/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E748D4-9403-450C-88C7-97D976A38314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185292" y="643656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12152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Ekstraordinær betaling</a:t>
            </a:r>
            <a:br>
              <a:rPr lang="nb-NO" altLang="nn-NO" smtClean="0"/>
            </a:br>
            <a:r>
              <a:rPr lang="nb-NO" altLang="nn-NO" smtClean="0"/>
              <a:t>(deknl § 5-5)</a:t>
            </a:r>
            <a:endParaRPr lang="nb-NO" altLang="nn-NO" dirty="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z="2800" smtClean="0"/>
              <a:t>Oversikt over regelen</a:t>
            </a:r>
          </a:p>
          <a:p>
            <a:r>
              <a:rPr lang="nb-NO" altLang="nn-NO" sz="2800" smtClean="0"/>
              <a:t>Begrunnelse</a:t>
            </a:r>
          </a:p>
          <a:p>
            <a:r>
              <a:rPr lang="nb-NO" altLang="nn-NO" sz="2800" smtClean="0"/>
              <a:t>Usedvanlig betalingsmiddel</a:t>
            </a:r>
          </a:p>
          <a:p>
            <a:r>
              <a:rPr lang="nb-NO" altLang="nn-NO" sz="2800" smtClean="0"/>
              <a:t>Før normal betalingstid</a:t>
            </a:r>
          </a:p>
          <a:p>
            <a:r>
              <a:rPr lang="nb-NO" altLang="nn-NO" sz="2800" smtClean="0"/>
              <a:t>Beløp som betydelig forringer betalingsevnen (Rt 1999</a:t>
            </a:r>
            <a:r>
              <a:rPr lang="nn-NO" altLang="nn-NO" sz="2800" smtClean="0"/>
              <a:t> 64 Teamcon)</a:t>
            </a:r>
            <a:endParaRPr lang="nb-NO" altLang="nn-NO" sz="2800" smtClean="0"/>
          </a:p>
          <a:p>
            <a:r>
              <a:rPr lang="nb-NO" altLang="nn-NO" sz="2800" smtClean="0"/>
              <a:t>Ordinær- unntaket (</a:t>
            </a:r>
            <a:r>
              <a:rPr lang="nn-NO" altLang="nn-NO" sz="2800" smtClean="0"/>
              <a:t>Rt 1997 1623 Royal Christiania, Rt 1995 222 Direkte reklame)</a:t>
            </a:r>
            <a:endParaRPr lang="nb-NO" altLang="nn-NO" sz="2800" smtClean="0"/>
          </a:p>
          <a:p>
            <a:r>
              <a:rPr lang="nb-NO" altLang="nn-NO" sz="2800" smtClean="0"/>
              <a:t>Siste ledd: Forholdet til deknl § 5-7</a:t>
            </a:r>
            <a:endParaRPr lang="nb-NO" altLang="nn-NO" sz="2800" dirty="0" smtClean="0"/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CD46D3-0F1F-4314-84F7-773BD203E427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15776"/>
            <a:ext cx="984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35248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z="3600" smtClean="0"/>
              <a:t>Subjektiv omstøtelse (deknl § 5-9)</a:t>
            </a:r>
            <a:endParaRPr lang="nb-NO" altLang="nn-NO" sz="3600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859838" cy="4210050"/>
          </a:xfrm>
        </p:spPr>
        <p:txBody>
          <a:bodyPr/>
          <a:lstStyle/>
          <a:p>
            <a:r>
              <a:rPr lang="nb-NO" altLang="nn-NO" sz="1800" smtClean="0"/>
              <a:t>Oversikt over regelen</a:t>
            </a:r>
          </a:p>
          <a:p>
            <a:r>
              <a:rPr lang="nb-NO" altLang="nn-NO" sz="1800" smtClean="0"/>
              <a:t>Begrunnelse</a:t>
            </a:r>
          </a:p>
          <a:p>
            <a:r>
              <a:rPr lang="nb-NO" altLang="nn-NO" sz="1800" smtClean="0"/>
              <a:t>Disposisjon</a:t>
            </a:r>
          </a:p>
          <a:p>
            <a:pPr lvl="1"/>
            <a:r>
              <a:rPr lang="nb-NO" altLang="nn-NO" sz="1600" smtClean="0"/>
              <a:t>Avgrensing mot faktiske handlinger?</a:t>
            </a:r>
          </a:p>
          <a:p>
            <a:pPr lvl="1"/>
            <a:r>
              <a:rPr lang="nb-NO" altLang="nn-NO" sz="1600" smtClean="0"/>
              <a:t>Avgrensing mot utlegg?</a:t>
            </a:r>
          </a:p>
          <a:p>
            <a:r>
              <a:rPr lang="nb-NO" altLang="nn-NO" sz="1800" smtClean="0"/>
              <a:t>Kreditorkadelig disposisjon</a:t>
            </a:r>
          </a:p>
          <a:p>
            <a:pPr lvl="1"/>
            <a:r>
              <a:rPr lang="nb-NO" altLang="nn-NO" sz="1600" smtClean="0"/>
              <a:t>Bryte likedelingsprinsippet (Rt 1986 889 Eastco)</a:t>
            </a:r>
          </a:p>
          <a:p>
            <a:pPr lvl="1"/>
            <a:r>
              <a:rPr lang="nb-NO" altLang="nn-NO" sz="1600" smtClean="0"/>
              <a:t>Unndra eiendeler</a:t>
            </a:r>
          </a:p>
          <a:p>
            <a:pPr lvl="1"/>
            <a:r>
              <a:rPr lang="nb-NO" altLang="nn-NO" sz="1600" smtClean="0"/>
              <a:t>Forøke gjeld</a:t>
            </a:r>
          </a:p>
          <a:p>
            <a:r>
              <a:rPr lang="nb-NO" altLang="nn-NO" sz="1800" smtClean="0"/>
              <a:t>Utilbørlig</a:t>
            </a:r>
          </a:p>
          <a:p>
            <a:pPr lvl="1"/>
            <a:r>
              <a:rPr lang="nb-NO" altLang="nn-NO" sz="1600" smtClean="0"/>
              <a:t>Objektiv norm (</a:t>
            </a:r>
            <a:r>
              <a:rPr lang="nn-NO" altLang="nn-NO" sz="1600" smtClean="0"/>
              <a:t>Rt 1995 259 Palonen)</a:t>
            </a:r>
            <a:endParaRPr lang="nb-NO" altLang="nn-NO" sz="1600" smtClean="0"/>
          </a:p>
          <a:p>
            <a:pPr lvl="1"/>
            <a:r>
              <a:rPr lang="nb-NO" altLang="nn-NO" sz="1600" smtClean="0"/>
              <a:t>Synspunktet redningsaksjon (Rt 2001</a:t>
            </a:r>
            <a:r>
              <a:rPr lang="nn-NO" altLang="nn-NO" sz="1600" smtClean="0"/>
              <a:t> </a:t>
            </a:r>
            <a:r>
              <a:rPr lang="nb-NO" altLang="nn-NO" sz="1600" smtClean="0"/>
              <a:t>1136 Kjell’s Markiser)</a:t>
            </a:r>
          </a:p>
          <a:p>
            <a:r>
              <a:rPr lang="nb-NO" altLang="nn-NO" sz="1800" smtClean="0"/>
              <a:t>Svak eller svekket økonomi</a:t>
            </a:r>
          </a:p>
          <a:p>
            <a:r>
              <a:rPr lang="nb-NO" altLang="nn-NO" sz="1800" smtClean="0"/>
              <a:t>Ikke subjektiv unnskyldningsgrunn</a:t>
            </a:r>
            <a:endParaRPr lang="nb-NO" altLang="nn-NO" sz="1800" dirty="0" smtClean="0"/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7A7AEA-457B-465C-B5B1-EC9BD08C2367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6415776"/>
            <a:ext cx="984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41203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smtClean="0"/>
              <a:t>De sterkestes rett, myndighetsutøvelse eller sosialpolitikk?</a:t>
            </a:r>
            <a:endParaRPr lang="nb-NO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85248" y="6400800"/>
            <a:ext cx="2720752" cy="457200"/>
          </a:xfrm>
        </p:spPr>
        <p:txBody>
          <a:bodyPr/>
          <a:lstStyle/>
          <a:p>
            <a:pPr>
              <a:defRPr/>
            </a:pPr>
            <a:fld id="{C5F43529-75FD-4D86-9B33-59452F6C75E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38755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12768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Oversikt over hovedproblemene</a:t>
            </a:r>
            <a:endParaRPr lang="nb-NO" altLang="nn-NO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n-NO" smtClean="0"/>
              <a:t>Prosedyre og åpningsvilkår</a:t>
            </a:r>
          </a:p>
          <a:p>
            <a:pPr>
              <a:lnSpc>
                <a:spcPct val="80000"/>
              </a:lnSpc>
            </a:pPr>
            <a:r>
              <a:rPr lang="nb-NO" altLang="nn-NO" smtClean="0"/>
              <a:t>Hva skal dras inn i gjeldsforfølgningen?</a:t>
            </a:r>
          </a:p>
          <a:p>
            <a:pPr lvl="1">
              <a:lnSpc>
                <a:spcPct val="80000"/>
              </a:lnSpc>
            </a:pPr>
            <a:r>
              <a:rPr lang="nb-NO" altLang="nn-NO" smtClean="0"/>
              <a:t>Det debitor eier. Kontrakter.</a:t>
            </a:r>
          </a:p>
          <a:p>
            <a:pPr lvl="1">
              <a:lnSpc>
                <a:spcPct val="80000"/>
              </a:lnSpc>
            </a:pPr>
            <a:r>
              <a:rPr lang="nb-NO" altLang="nn-NO" smtClean="0"/>
              <a:t>Det som ekstingveres</a:t>
            </a:r>
          </a:p>
          <a:p>
            <a:pPr lvl="1">
              <a:lnSpc>
                <a:spcPct val="80000"/>
              </a:lnSpc>
            </a:pPr>
            <a:r>
              <a:rPr lang="nb-NO" altLang="nn-NO" smtClean="0"/>
              <a:t>Det som omstøtes</a:t>
            </a:r>
          </a:p>
          <a:p>
            <a:pPr>
              <a:lnSpc>
                <a:spcPct val="80000"/>
              </a:lnSpc>
            </a:pPr>
            <a:r>
              <a:rPr lang="nb-NO" altLang="nn-NO" smtClean="0"/>
              <a:t>Hvordan skal midlene fordeles?</a:t>
            </a:r>
          </a:p>
          <a:p>
            <a:pPr>
              <a:lnSpc>
                <a:spcPct val="80000"/>
              </a:lnSpc>
            </a:pPr>
            <a:endParaRPr lang="nb-NO" altLang="nn-NO" sz="2200" dirty="0" smtClean="0"/>
          </a:p>
        </p:txBody>
      </p:sp>
      <p:sp>
        <p:nvSpPr>
          <p:cNvPr id="819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A1EB41-CF74-48AD-B757-E897A16A1B77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43136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Forskjellige typer gjeldsforfølgning</a:t>
            </a:r>
            <a:endParaRPr lang="nb-NO" altLang="nn-NO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z="2800" smtClean="0"/>
              <a:t>Konkurs (kkl del 2) </a:t>
            </a:r>
          </a:p>
          <a:p>
            <a:r>
              <a:rPr lang="nb-NO" altLang="nn-NO" sz="2800" smtClean="0"/>
              <a:t>Tvangsakkord (kkl kap VI og XIV) </a:t>
            </a:r>
          </a:p>
          <a:p>
            <a:r>
              <a:rPr lang="nb-NO" altLang="nn-NO" sz="2800" smtClean="0"/>
              <a:t>Gjeldsforhandling (kkl del 1)</a:t>
            </a:r>
          </a:p>
          <a:p>
            <a:r>
              <a:rPr lang="nb-NO" altLang="nn-NO" sz="2800" smtClean="0"/>
              <a:t>Rekonstruksjon (lov nr 38/2020)</a:t>
            </a:r>
          </a:p>
          <a:p>
            <a:r>
              <a:rPr lang="nb-NO" altLang="nn-NO" sz="2800" smtClean="0"/>
              <a:t>Gjeldsordning (lov nr 99/1992)</a:t>
            </a:r>
          </a:p>
          <a:p>
            <a:endParaRPr lang="nb-NO" altLang="nn-NO" sz="2800" smtClean="0"/>
          </a:p>
          <a:p>
            <a:r>
              <a:rPr lang="nb-NO" altLang="nn-NO" sz="2800" smtClean="0"/>
              <a:t>Utlegg (tvangsl kap </a:t>
            </a:r>
            <a:r>
              <a:rPr lang="nn-NO" altLang="nn-NO" sz="2800" smtClean="0"/>
              <a:t>7</a:t>
            </a:r>
            <a:r>
              <a:rPr lang="nb-NO" altLang="nn-NO" sz="2800" smtClean="0"/>
              <a:t> og pantel kap 5)</a:t>
            </a:r>
            <a:endParaRPr lang="nb-NO" altLang="nn-NO" sz="2800" dirty="0" smtClean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3CCDF3-8FEF-4210-95E4-0F85947108AB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87560" y="637951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mtClean="0"/>
              <a:t>Noen nøkkelbegreper</a:t>
            </a:r>
            <a:endParaRPr lang="nb-NO" altLang="nn-NO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mtClean="0"/>
              <a:t>Debitor/ skyldner</a:t>
            </a:r>
          </a:p>
          <a:p>
            <a:r>
              <a:rPr lang="nb-NO" altLang="nn-NO" smtClean="0"/>
              <a:t>(Tvangs)kreditor/ kravshaver</a:t>
            </a:r>
          </a:p>
          <a:p>
            <a:r>
              <a:rPr lang="nb-NO" altLang="nn-NO" smtClean="0"/>
              <a:t>Konkursfordringer</a:t>
            </a:r>
          </a:p>
          <a:p>
            <a:r>
              <a:rPr lang="nb-NO" altLang="nn-NO" smtClean="0"/>
              <a:t>Separatister</a:t>
            </a:r>
          </a:p>
          <a:p>
            <a:r>
              <a:rPr lang="nb-NO" altLang="nn-NO" smtClean="0"/>
              <a:t>Bo og masse</a:t>
            </a:r>
            <a:endParaRPr lang="nb-NO" altLang="nn-NO" dirty="0" smtClean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9873FC-A5AC-4B5A-B6A9-1E0F3A5C99E5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49718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smtClean="0"/>
              <a:t>Prosedyre og åpningsvilkår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85248" y="6400800"/>
            <a:ext cx="2720752" cy="457200"/>
          </a:xfrm>
        </p:spPr>
        <p:txBody>
          <a:bodyPr/>
          <a:lstStyle/>
          <a:p>
            <a:pPr>
              <a:defRPr/>
            </a:pPr>
            <a:fld id="{BDD61AB8-4A71-45E0-8BCF-BAA508C0C42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8464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  <p:extLst>
      <p:ext uri="{BB962C8B-B14F-4D97-AF65-F5344CB8AC3E}">
        <p14:creationId xmlns:p14="http://schemas.microsoft.com/office/powerpoint/2010/main" val="36888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Bo og masse</a:t>
            </a:r>
            <a:endParaRPr lang="nb-NO" dirty="0" smtClean="0"/>
          </a:p>
        </p:txBody>
      </p:sp>
      <p:pic>
        <p:nvPicPr>
          <p:cNvPr id="6148" name="Picture 8" descr="j014128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9313" y="2492375"/>
            <a:ext cx="1670050" cy="2890838"/>
          </a:xfrm>
          <a:noFill/>
        </p:spPr>
      </p:pic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8F9A6E-9A3E-461C-92B4-BEF33DEE73BF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008313" y="2276475"/>
            <a:ext cx="4681537" cy="3457575"/>
            <a:chOff x="1895" y="1389"/>
            <a:chExt cx="2949" cy="2178"/>
          </a:xfrm>
        </p:grpSpPr>
        <p:grpSp>
          <p:nvGrpSpPr>
            <p:cNvPr id="6163" name="Group 24"/>
            <p:cNvGrpSpPr>
              <a:grpSpLocks/>
            </p:cNvGrpSpPr>
            <p:nvPr/>
          </p:nvGrpSpPr>
          <p:grpSpPr bwMode="auto">
            <a:xfrm>
              <a:off x="2485" y="1389"/>
              <a:ext cx="2359" cy="2178"/>
              <a:chOff x="2485" y="1389"/>
              <a:chExt cx="2359" cy="2178"/>
            </a:xfrm>
          </p:grpSpPr>
          <p:sp>
            <p:nvSpPr>
              <p:cNvPr id="6165" name="Oval 5"/>
              <p:cNvSpPr>
                <a:spLocks noChangeArrowheads="1"/>
              </p:cNvSpPr>
              <p:nvPr/>
            </p:nvSpPr>
            <p:spPr bwMode="auto">
              <a:xfrm>
                <a:off x="2485" y="1389"/>
                <a:ext cx="2222" cy="217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 dirty="0"/>
              </a:p>
            </p:txBody>
          </p:sp>
          <p:sp>
            <p:nvSpPr>
              <p:cNvPr id="6166" name="Text Box 15"/>
              <p:cNvSpPr txBox="1">
                <a:spLocks noChangeArrowheads="1"/>
              </p:cNvSpPr>
              <p:nvPr/>
            </p:nvSpPr>
            <p:spPr bwMode="auto">
              <a:xfrm>
                <a:off x="3256" y="1525"/>
                <a:ext cx="15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Boet</a:t>
                </a:r>
              </a:p>
            </p:txBody>
          </p:sp>
        </p:grpSp>
        <p:sp>
          <p:nvSpPr>
            <p:cNvPr id="6164" name="Line 10"/>
            <p:cNvSpPr>
              <a:spLocks noChangeShapeType="1"/>
            </p:cNvSpPr>
            <p:nvPr/>
          </p:nvSpPr>
          <p:spPr bwMode="auto">
            <a:xfrm>
              <a:off x="1895" y="2478"/>
              <a:ext cx="726" cy="0"/>
            </a:xfrm>
            <a:prstGeom prst="line">
              <a:avLst/>
            </a:prstGeom>
            <a:noFill/>
            <a:ln w="1238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 dirty="0"/>
            </a:p>
          </p:txBody>
        </p:sp>
      </p:grp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992188" y="5589588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Debitor personlig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08763" y="2997200"/>
            <a:ext cx="4105275" cy="822325"/>
            <a:chOff x="4163" y="1888"/>
            <a:chExt cx="2586" cy="518"/>
          </a:xfrm>
        </p:grpSpPr>
        <p:sp>
          <p:nvSpPr>
            <p:cNvPr id="6161" name="Line 13"/>
            <p:cNvSpPr>
              <a:spLocks noChangeShapeType="1"/>
            </p:cNvSpPr>
            <p:nvPr/>
          </p:nvSpPr>
          <p:spPr bwMode="auto">
            <a:xfrm>
              <a:off x="4163" y="2160"/>
              <a:ext cx="908" cy="0"/>
            </a:xfrm>
            <a:prstGeom prst="line">
              <a:avLst/>
            </a:prstGeom>
            <a:noFill/>
            <a:ln w="1238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 dirty="0"/>
            </a:p>
          </p:txBody>
        </p:sp>
        <p:sp>
          <p:nvSpPr>
            <p:cNvPr id="6162" name="Text Box 25"/>
            <p:cNvSpPr txBox="1">
              <a:spLocks noChangeArrowheads="1"/>
            </p:cNvSpPr>
            <p:nvPr/>
          </p:nvSpPr>
          <p:spPr bwMode="auto">
            <a:xfrm>
              <a:off x="5161" y="1888"/>
              <a:ext cx="15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dirty="0"/>
                <a:t>Konkurs-</a:t>
              </a:r>
              <a:br>
                <a:rPr lang="nb-NO" dirty="0"/>
              </a:br>
              <a:r>
                <a:rPr lang="nb-NO" dirty="0"/>
                <a:t>kreditorer</a:t>
              </a:r>
            </a:p>
          </p:txBody>
        </p:sp>
      </p:grp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5168900" y="3357563"/>
            <a:ext cx="720725" cy="865187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 dirty="0"/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3944938" y="2276475"/>
            <a:ext cx="3527425" cy="3313113"/>
          </a:xfrm>
          <a:prstGeom prst="ellipse">
            <a:avLst/>
          </a:prstGeom>
          <a:solidFill>
            <a:srgbClr val="93BC1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b-NO" dirty="0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745163" y="4005263"/>
            <a:ext cx="4824412" cy="1152525"/>
            <a:chOff x="3619" y="2523"/>
            <a:chExt cx="3039" cy="726"/>
          </a:xfrm>
        </p:grpSpPr>
        <p:grpSp>
          <p:nvGrpSpPr>
            <p:cNvPr id="6155" name="Group 23"/>
            <p:cNvGrpSpPr>
              <a:grpSpLocks/>
            </p:cNvGrpSpPr>
            <p:nvPr/>
          </p:nvGrpSpPr>
          <p:grpSpPr bwMode="auto">
            <a:xfrm>
              <a:off x="3619" y="2523"/>
              <a:ext cx="1588" cy="726"/>
              <a:chOff x="3619" y="2523"/>
              <a:chExt cx="1588" cy="726"/>
            </a:xfrm>
          </p:grpSpPr>
          <p:sp>
            <p:nvSpPr>
              <p:cNvPr id="6159" name="Oval 6"/>
              <p:cNvSpPr>
                <a:spLocks noChangeArrowheads="1"/>
              </p:cNvSpPr>
              <p:nvPr/>
            </p:nvSpPr>
            <p:spPr bwMode="auto">
              <a:xfrm>
                <a:off x="3619" y="2523"/>
                <a:ext cx="772" cy="726"/>
              </a:xfrm>
              <a:prstGeom prst="ellipse">
                <a:avLst/>
              </a:prstGeom>
              <a:solidFill>
                <a:srgbClr val="93BC1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 dirty="0"/>
              </a:p>
            </p:txBody>
          </p:sp>
          <p:sp>
            <p:nvSpPr>
              <p:cNvPr id="6160" name="Text Box 20"/>
              <p:cNvSpPr txBox="1">
                <a:spLocks noChangeArrowheads="1"/>
              </p:cNvSpPr>
              <p:nvPr/>
            </p:nvSpPr>
            <p:spPr bwMode="auto">
              <a:xfrm>
                <a:off x="3619" y="2704"/>
                <a:ext cx="15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Massen</a:t>
                </a:r>
              </a:p>
            </p:txBody>
          </p:sp>
        </p:grpSp>
        <p:grpSp>
          <p:nvGrpSpPr>
            <p:cNvPr id="6156" name="Group 28"/>
            <p:cNvGrpSpPr>
              <a:grpSpLocks/>
            </p:cNvGrpSpPr>
            <p:nvPr/>
          </p:nvGrpSpPr>
          <p:grpSpPr bwMode="auto">
            <a:xfrm>
              <a:off x="4163" y="2704"/>
              <a:ext cx="2495" cy="518"/>
              <a:chOff x="4163" y="2704"/>
              <a:chExt cx="2495" cy="518"/>
            </a:xfrm>
          </p:grpSpPr>
          <p:sp>
            <p:nvSpPr>
              <p:cNvPr id="6157" name="Line 12"/>
              <p:cNvSpPr>
                <a:spLocks noChangeShapeType="1"/>
              </p:cNvSpPr>
              <p:nvPr/>
            </p:nvSpPr>
            <p:spPr bwMode="auto">
              <a:xfrm>
                <a:off x="4163" y="2976"/>
                <a:ext cx="908" cy="0"/>
              </a:xfrm>
              <a:prstGeom prst="line">
                <a:avLst/>
              </a:prstGeom>
              <a:noFill/>
              <a:ln w="1238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nb-NO" dirty="0"/>
              </a:p>
            </p:txBody>
          </p:sp>
          <p:sp>
            <p:nvSpPr>
              <p:cNvPr id="6158" name="Text Box 26"/>
              <p:cNvSpPr txBox="1">
                <a:spLocks noChangeArrowheads="1"/>
              </p:cNvSpPr>
              <p:nvPr/>
            </p:nvSpPr>
            <p:spPr bwMode="auto">
              <a:xfrm>
                <a:off x="5070" y="2704"/>
                <a:ext cx="158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Masse-</a:t>
                </a:r>
                <a:br>
                  <a:rPr lang="nb-NO" dirty="0"/>
                </a:br>
                <a:r>
                  <a:rPr lang="nb-NO" dirty="0"/>
                  <a:t>kreditorer</a:t>
                </a: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162244" y="640080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https://tinyurl.com/jeglurer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7" grpId="0" animBg="1"/>
      <p:bldP spid="162847" grpId="0" animBg="1"/>
    </p:bldLst>
  </p:timing>
</p:sld>
</file>

<file path=ppt/theme/theme1.xml><?xml version="1.0" encoding="utf-8"?>
<a:theme xmlns:a="http://schemas.openxmlformats.org/drawingml/2006/main" name=" Fargemal ER2">
  <a:themeElements>
    <a:clrScheme name=" Fargemal ER 7">
      <a:dk1>
        <a:srgbClr val="000000"/>
      </a:dk1>
      <a:lt1>
        <a:srgbClr val="FFFFFF"/>
      </a:lt1>
      <a:dk2>
        <a:srgbClr val="8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FF0000"/>
      </a:hlink>
      <a:folHlink>
        <a:srgbClr val="ECB654"/>
      </a:folHlink>
    </a:clrScheme>
    <a:fontScheme name=" 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 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5546</TotalTime>
  <Words>1146</Words>
  <Application>Microsoft Office PowerPoint</Application>
  <PresentationFormat>A4 Paper (210x297 mm)</PresentationFormat>
  <Paragraphs>269</Paragraphs>
  <Slides>32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Comic Sans MS</vt:lpstr>
      <vt:lpstr>Sand</vt:lpstr>
      <vt:lpstr>Times</vt:lpstr>
      <vt:lpstr>Times New Roman</vt:lpstr>
      <vt:lpstr> Fargemal ER2</vt:lpstr>
      <vt:lpstr>Diagram</vt:lpstr>
      <vt:lpstr>Dynamisk formuerett del III: Konkursrett</vt:lpstr>
      <vt:lpstr>Pensum og læringskrav</vt:lpstr>
      <vt:lpstr>Hvorfor er konkurs viktig for alle jurister?</vt:lpstr>
      <vt:lpstr>De sterkestes rett, myndighetsutøvelse eller sosialpolitikk?</vt:lpstr>
      <vt:lpstr>Oversikt over hovedproblemene</vt:lpstr>
      <vt:lpstr>Forskjellige typer gjeldsforfølgning</vt:lpstr>
      <vt:lpstr>Noen nøkkelbegreper</vt:lpstr>
      <vt:lpstr>Prosedyre og åpningsvilkår</vt:lpstr>
      <vt:lpstr>Bo og masse</vt:lpstr>
      <vt:lpstr>Boet</vt:lpstr>
      <vt:lpstr>Behandlingen</vt:lpstr>
      <vt:lpstr>Avslutningen</vt:lpstr>
      <vt:lpstr>Insolvenskravet (kkl. §§ 60-61)</vt:lpstr>
      <vt:lpstr>Balanse = positiv egenkapital</vt:lpstr>
      <vt:lpstr>Underbalanse = negativ egenkapital</vt:lpstr>
      <vt:lpstr>Likviditet - å kunne betale ved forfall</vt:lpstr>
      <vt:lpstr> Plussiden</vt:lpstr>
      <vt:lpstr>Minussiden</vt:lpstr>
      <vt:lpstr>[Presumsjonsregler]</vt:lpstr>
      <vt:lpstr>Hva skal dras inn i gjeldsforfølgningen? -Det debitor eier. Kontrakter</vt:lpstr>
      <vt:lpstr>Hovedregelen (deknl § 2-2)</vt:lpstr>
      <vt:lpstr>Realitet og formalitet</vt:lpstr>
      <vt:lpstr>Noen vanlige innvendinger mot beslag</vt:lpstr>
      <vt:lpstr>Kontrakter i konkurs</vt:lpstr>
      <vt:lpstr>Nettobeslag</vt:lpstr>
      <vt:lpstr>Stansningsrett (deknl § 7-2)</vt:lpstr>
      <vt:lpstr>Bruttobeslag</vt:lpstr>
      <vt:lpstr>Hva skal dras inn i gjeldsforfølgningen? -Det som omstøtes</vt:lpstr>
      <vt:lpstr>Generelt om omstøtelse</vt:lpstr>
      <vt:lpstr>Fristdagen (deknl § 1-2)</vt:lpstr>
      <vt:lpstr>Ekstraordinær betaling (deknl § 5-5)</vt:lpstr>
      <vt:lpstr>Subjektiv omstøtelse (deknl § 5-9)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</dc:title>
  <dc:creator>Erik Røsæg</dc:creator>
  <cp:lastModifiedBy>Erik Røsæg</cp:lastModifiedBy>
  <cp:revision>375</cp:revision>
  <cp:lastPrinted>2017-02-21T06:50:19Z</cp:lastPrinted>
  <dcterms:created xsi:type="dcterms:W3CDTF">2001-02-02T05:58:56Z</dcterms:created>
  <dcterms:modified xsi:type="dcterms:W3CDTF">2022-10-12T06:34:49Z</dcterms:modified>
</cp:coreProperties>
</file>